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68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24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2185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6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24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8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23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6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3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0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4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4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0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4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5E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3523C36-6BC6-471C-A9D8-BA17B1698BB6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DED067A-95E1-4109-BEF9-EB85F1F0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52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525" y="233119"/>
            <a:ext cx="5630637" cy="523701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Project Milestone Progress</a:t>
            </a:r>
            <a:endParaRPr lang="en-US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2757" y="756820"/>
            <a:ext cx="10665597" cy="5872580"/>
          </a:xfrm>
        </p:spPr>
        <p:txBody>
          <a:bodyPr>
            <a:noAutofit/>
          </a:bodyPr>
          <a:lstStyle/>
          <a:p>
            <a:pPr marL="342900" indent="-342900">
              <a:spcBef>
                <a:spcPts val="200"/>
              </a:spcBef>
              <a:spcAft>
                <a:spcPts val="300"/>
              </a:spcAft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Property Acquisition </a:t>
            </a:r>
          </a:p>
          <a:p>
            <a:pPr marL="800100" lvl="1" indent="-342900"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tx1"/>
                </a:solidFill>
              </a:rPr>
              <a:t>615 E. Main St. (</a:t>
            </a:r>
            <a:r>
              <a:rPr lang="en-US" sz="1050" dirty="0" smtClean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tx1"/>
                </a:solidFill>
              </a:rPr>
              <a:t>Adjacent property for E. Main Access (</a:t>
            </a:r>
            <a:r>
              <a:rPr lang="en-US" sz="1050" dirty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tx1"/>
                </a:solidFill>
              </a:rPr>
              <a:t>“Limestone Street” (</a:t>
            </a:r>
            <a:r>
              <a:rPr lang="en-US" sz="1050" dirty="0" smtClean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ts val="200"/>
              </a:spcBef>
              <a:spcAft>
                <a:spcPts val="300"/>
              </a:spcAft>
              <a:buFont typeface="Wingdings 3" panose="05040102010807070707" pitchFamily="18" charset="2"/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Discuss </a:t>
            </a:r>
            <a:r>
              <a:rPr lang="en-US" sz="1050" dirty="0">
                <a:solidFill>
                  <a:schemeClr val="tx1"/>
                </a:solidFill>
              </a:rPr>
              <a:t>Project with Stakeholders and consider input / </a:t>
            </a:r>
            <a:r>
              <a:rPr lang="en-US" sz="1050" dirty="0" smtClean="0">
                <a:solidFill>
                  <a:schemeClr val="tx1"/>
                </a:solidFill>
              </a:rPr>
              <a:t>feedback (</a:t>
            </a:r>
            <a:r>
              <a:rPr lang="en-US" sz="1050" dirty="0" smtClean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ts val="200"/>
              </a:spcBef>
              <a:spcAft>
                <a:spcPts val="300"/>
              </a:spcAft>
              <a:buFont typeface="Wingdings 3" panose="05040102010807070707" pitchFamily="18" charset="2"/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Develop Funding Strategy (</a:t>
            </a:r>
            <a:r>
              <a:rPr lang="en-US" sz="1050" dirty="0" smtClean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ts val="200"/>
              </a:spcBef>
              <a:spcAft>
                <a:spcPts val="300"/>
              </a:spcAft>
              <a:buFont typeface="Wingdings 3" panose="05040102010807070707" pitchFamily="18" charset="2"/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Secure Contractor and Vendor Bids (</a:t>
            </a:r>
            <a:r>
              <a:rPr lang="en-US" sz="1050" dirty="0" smtClean="0">
                <a:solidFill>
                  <a:srgbClr val="FFC000"/>
                </a:solidFill>
              </a:rPr>
              <a:t>Complete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ts val="200"/>
              </a:spcBef>
              <a:spcAft>
                <a:spcPts val="400"/>
              </a:spcAft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Construction (</a:t>
            </a:r>
            <a:r>
              <a:rPr lang="en-US" sz="1050" dirty="0" smtClean="0">
                <a:solidFill>
                  <a:srgbClr val="00B0F0"/>
                </a:solidFill>
              </a:rPr>
              <a:t>In Progress</a:t>
            </a:r>
            <a:r>
              <a:rPr lang="en-US" sz="1050" dirty="0">
                <a:solidFill>
                  <a:schemeClr val="tx1"/>
                </a:solidFill>
              </a:rPr>
              <a:t>) (The Construction phase to last approximately 12 </a:t>
            </a:r>
            <a:r>
              <a:rPr lang="en-US" sz="1050" dirty="0" smtClean="0">
                <a:solidFill>
                  <a:schemeClr val="tx1"/>
                </a:solidFill>
              </a:rPr>
              <a:t>months</a:t>
            </a:r>
            <a:r>
              <a:rPr lang="en-US" sz="1050" dirty="0">
                <a:solidFill>
                  <a:schemeClr val="tx1"/>
                </a:solidFill>
              </a:rPr>
              <a:t>)</a:t>
            </a:r>
            <a:endParaRPr lang="en-US" sz="1050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The groundbreaking took place on 10/31/22.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Initial site prep and excavation work, water drainage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Foundations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</a:t>
            </a:r>
            <a:r>
              <a:rPr lang="en-US" sz="1000" dirty="0">
                <a:solidFill>
                  <a:schemeClr val="tx1"/>
                </a:solidFill>
              </a:rPr>
              <a:t>	</a:t>
            </a:r>
            <a:r>
              <a:rPr lang="en-US" sz="1000" dirty="0" smtClean="0">
                <a:solidFill>
                  <a:schemeClr val="tx1"/>
                </a:solidFill>
              </a:rPr>
              <a:t>Framing outside walls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	Front Canopy &amp; Back Patio Roof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Green Metal Roof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</a:t>
            </a:r>
            <a:r>
              <a:rPr lang="en-US" sz="1000" dirty="0" smtClean="0">
                <a:solidFill>
                  <a:schemeClr val="tx1"/>
                </a:solidFill>
              </a:rPr>
              <a:t>	Cement </a:t>
            </a:r>
            <a:r>
              <a:rPr lang="en-US" sz="1000" dirty="0" smtClean="0">
                <a:solidFill>
                  <a:schemeClr val="tx1"/>
                </a:solidFill>
              </a:rPr>
              <a:t>Floor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		Underground Plumbing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Windows &amp; Doors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</a:t>
            </a:r>
            <a:r>
              <a:rPr lang="en-US" sz="1000" dirty="0" smtClean="0">
                <a:solidFill>
                  <a:schemeClr val="tx1"/>
                </a:solidFill>
              </a:rPr>
              <a:t>	Electrical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 </a:t>
            </a:r>
            <a:r>
              <a:rPr lang="en-US" sz="1000" dirty="0">
                <a:solidFill>
                  <a:schemeClr val="tx1"/>
                </a:solidFill>
              </a:rPr>
              <a:t>	</a:t>
            </a:r>
            <a:r>
              <a:rPr lang="en-US" sz="1000" dirty="0" smtClean="0">
                <a:solidFill>
                  <a:schemeClr val="tx1"/>
                </a:solidFill>
              </a:rPr>
              <a:t>		</a:t>
            </a:r>
            <a:r>
              <a:rPr lang="en-US" sz="1000" dirty="0" smtClean="0">
                <a:solidFill>
                  <a:schemeClr val="tx1"/>
                </a:solidFill>
              </a:rPr>
              <a:t>	Radiant </a:t>
            </a:r>
            <a:r>
              <a:rPr lang="en-US" sz="1000" dirty="0" smtClean="0">
                <a:solidFill>
                  <a:schemeClr val="tx1"/>
                </a:solidFill>
              </a:rPr>
              <a:t>Floor Heating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Siding &amp; Stone Work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Insulation </a:t>
            </a:r>
            <a:r>
              <a:rPr lang="en-US" sz="1000" dirty="0">
                <a:solidFill>
                  <a:schemeClr val="tx1"/>
                </a:solidFill>
              </a:rPr>
              <a:t>(</a:t>
            </a:r>
            <a:r>
              <a:rPr lang="en-US" sz="1000" dirty="0">
                <a:solidFill>
                  <a:srgbClr val="FFC000"/>
                </a:solidFill>
              </a:rPr>
              <a:t>Complete</a:t>
            </a:r>
            <a:r>
              <a:rPr lang="en-US" sz="1000" dirty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	</a:t>
            </a:r>
            <a:r>
              <a:rPr lang="en-US" sz="1000" dirty="0" smtClean="0">
                <a:solidFill>
                  <a:schemeClr val="tx1"/>
                </a:solidFill>
              </a:rPr>
              <a:t>	Framing </a:t>
            </a:r>
            <a:r>
              <a:rPr lang="en-US" sz="1000" dirty="0" smtClean="0">
                <a:solidFill>
                  <a:schemeClr val="tx1"/>
                </a:solidFill>
              </a:rPr>
              <a:t>Wall Partitions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Plumbing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r>
              <a:rPr lang="en-US" sz="1000" dirty="0" smtClean="0">
                <a:solidFill>
                  <a:schemeClr val="tx1"/>
                </a:solidFill>
              </a:rPr>
              <a:t>			Prime </a:t>
            </a:r>
            <a:r>
              <a:rPr lang="en-US" sz="1000" dirty="0">
                <a:solidFill>
                  <a:schemeClr val="tx1"/>
                </a:solidFill>
              </a:rPr>
              <a:t>&amp; Paint (</a:t>
            </a:r>
            <a:r>
              <a:rPr lang="en-US" sz="1000" dirty="0">
                <a:solidFill>
                  <a:srgbClr val="FFC000"/>
                </a:solidFill>
              </a:rPr>
              <a:t>Complete</a:t>
            </a:r>
            <a:r>
              <a:rPr lang="en-US" sz="1000" dirty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	Fire Alarm &amp; Video Surveillance System 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Drywall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		Underground </a:t>
            </a:r>
            <a:r>
              <a:rPr lang="en-US" sz="1000" dirty="0">
                <a:solidFill>
                  <a:schemeClr val="tx1"/>
                </a:solidFill>
              </a:rPr>
              <a:t>Utilities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Sidewalks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Driveway &amp; Parking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r>
              <a:rPr lang="en-US" sz="1000" dirty="0" smtClean="0">
                <a:solidFill>
                  <a:schemeClr val="tx1"/>
                </a:solidFill>
              </a:rPr>
              <a:t>	Drop </a:t>
            </a:r>
            <a:r>
              <a:rPr lang="en-US" sz="1000" dirty="0">
                <a:solidFill>
                  <a:schemeClr val="tx1"/>
                </a:solidFill>
              </a:rPr>
              <a:t>Ceiling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	Data &amp; Telephone Services 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Outside Lighting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r>
              <a:rPr lang="en-US" sz="1000" dirty="0" smtClean="0">
                <a:solidFill>
                  <a:schemeClr val="tx1"/>
                </a:solidFill>
              </a:rPr>
              <a:t>		Air </a:t>
            </a:r>
            <a:r>
              <a:rPr lang="en-US" sz="1000" dirty="0">
                <a:solidFill>
                  <a:schemeClr val="tx1"/>
                </a:solidFill>
              </a:rPr>
              <a:t>Conditioning (</a:t>
            </a:r>
            <a:r>
              <a:rPr lang="en-US" sz="1000" dirty="0">
                <a:solidFill>
                  <a:srgbClr val="00B0F0"/>
                </a:solidFill>
              </a:rPr>
              <a:t>In Progress</a:t>
            </a:r>
            <a:r>
              <a:rPr lang="en-US" sz="1000" dirty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</a:t>
            </a:r>
            <a:r>
              <a:rPr lang="en-US" sz="1000" dirty="0" smtClean="0">
                <a:solidFill>
                  <a:schemeClr val="tx1"/>
                </a:solidFill>
              </a:rPr>
              <a:t>	Landscaping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Back Patio Railings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</a:t>
            </a:r>
            <a:r>
              <a:rPr lang="en-US" sz="1000" dirty="0" smtClean="0">
                <a:solidFill>
                  <a:schemeClr val="tx1"/>
                </a:solidFill>
              </a:rPr>
              <a:t>	Cabinets </a:t>
            </a:r>
            <a:r>
              <a:rPr lang="en-US" sz="1000" dirty="0" smtClean="0">
                <a:solidFill>
                  <a:schemeClr val="tx1"/>
                </a:solidFill>
              </a:rPr>
              <a:t>&amp; Countertops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000" dirty="0" smtClean="0">
                <a:solidFill>
                  <a:schemeClr val="tx1"/>
                </a:solidFill>
              </a:rPr>
              <a:t>	Finished Bathrooms 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Flooring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			Install desks, chairs, tables 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	Participant Lockers (</a:t>
            </a:r>
            <a:r>
              <a:rPr lang="en-US" sz="1000" dirty="0" smtClean="0">
                <a:solidFill>
                  <a:srgbClr val="FFC000"/>
                </a:solidFill>
              </a:rPr>
              <a:t>Complete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Appliances (</a:t>
            </a:r>
            <a:r>
              <a:rPr lang="en-US" sz="1000" dirty="0">
                <a:solidFill>
                  <a:srgbClr val="00B0F0"/>
                </a:solidFill>
              </a:rPr>
              <a:t>In Progress</a:t>
            </a:r>
            <a:r>
              <a:rPr lang="en-US" sz="1000" dirty="0">
                <a:solidFill>
                  <a:schemeClr val="tx1"/>
                </a:solidFill>
              </a:rPr>
              <a:t>) </a:t>
            </a:r>
            <a:r>
              <a:rPr lang="en-US" sz="1000" dirty="0" smtClean="0">
                <a:solidFill>
                  <a:schemeClr val="tx1"/>
                </a:solidFill>
              </a:rPr>
              <a:t>		Install furniture, TV’s 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		Finish Details (</a:t>
            </a:r>
            <a:r>
              <a:rPr lang="en-US" sz="1000" dirty="0" smtClean="0">
                <a:solidFill>
                  <a:srgbClr val="00B0F0"/>
                </a:solidFill>
              </a:rPr>
              <a:t>In Progress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ts val="200"/>
              </a:spcBef>
              <a:spcAft>
                <a:spcPts val="300"/>
              </a:spcAft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Develop a plan for the 150 Kennedy Street Building (</a:t>
            </a:r>
            <a:r>
              <a:rPr lang="en-US" sz="1050" dirty="0">
                <a:solidFill>
                  <a:srgbClr val="00B0F0"/>
                </a:solidFill>
              </a:rPr>
              <a:t>In </a:t>
            </a:r>
            <a:r>
              <a:rPr lang="en-US" sz="1050" dirty="0" smtClean="0">
                <a:solidFill>
                  <a:srgbClr val="00B0F0"/>
                </a:solidFill>
              </a:rPr>
              <a:t>Progress</a:t>
            </a:r>
            <a:r>
              <a:rPr lang="en-US" sz="1050" dirty="0" smtClean="0">
                <a:solidFill>
                  <a:schemeClr val="tx1"/>
                </a:solidFill>
              </a:rPr>
              <a:t>), Responsibility </a:t>
            </a:r>
            <a:r>
              <a:rPr lang="en-US" sz="1050" dirty="0">
                <a:solidFill>
                  <a:schemeClr val="tx1"/>
                </a:solidFill>
              </a:rPr>
              <a:t>to the </a:t>
            </a:r>
            <a:r>
              <a:rPr lang="en-US" sz="1050" dirty="0" smtClean="0">
                <a:solidFill>
                  <a:schemeClr val="tx1"/>
                </a:solidFill>
              </a:rPr>
              <a:t>community</a:t>
            </a:r>
          </a:p>
          <a:p>
            <a:pPr marL="342900" indent="-342900">
              <a:spcBef>
                <a:spcPts val="200"/>
              </a:spcBef>
              <a:spcAft>
                <a:spcPts val="300"/>
              </a:spcAft>
              <a:buAutoNum type="arabicPeriod"/>
            </a:pPr>
            <a:r>
              <a:rPr lang="en-US" sz="1050" dirty="0" smtClean="0">
                <a:solidFill>
                  <a:schemeClr val="tx1"/>
                </a:solidFill>
              </a:rPr>
              <a:t>Equipment / Materials Purchasing for New Facility</a:t>
            </a:r>
          </a:p>
          <a:p>
            <a:pPr marL="800100" lvl="1" indent="-342900"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tx1"/>
                </a:solidFill>
              </a:rPr>
              <a:t>Initial &amp; Intermediate lists created </a:t>
            </a:r>
            <a:r>
              <a:rPr lang="en-US" sz="1050" dirty="0" smtClean="0">
                <a:solidFill>
                  <a:schemeClr val="tx1"/>
                </a:solidFill>
              </a:rPr>
              <a:t>(</a:t>
            </a:r>
            <a:r>
              <a:rPr lang="en-US" sz="1050" dirty="0" smtClean="0">
                <a:solidFill>
                  <a:srgbClr val="FFC000"/>
                </a:solidFill>
              </a:rPr>
              <a:t>Completed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  <a:r>
              <a:rPr lang="en-US" sz="1050" dirty="0">
                <a:solidFill>
                  <a:schemeClr val="tx1"/>
                </a:solidFill>
              </a:rPr>
              <a:t>	</a:t>
            </a:r>
            <a:r>
              <a:rPr lang="en-US" sz="1050" dirty="0" smtClean="0">
                <a:solidFill>
                  <a:schemeClr val="tx1"/>
                </a:solidFill>
              </a:rPr>
              <a:t>	</a:t>
            </a:r>
            <a:r>
              <a:rPr lang="en-US" sz="1050" dirty="0" smtClean="0">
                <a:solidFill>
                  <a:schemeClr val="tx1"/>
                </a:solidFill>
              </a:rPr>
              <a:t>Grants (</a:t>
            </a:r>
            <a:r>
              <a:rPr lang="en-US" sz="1050" dirty="0" smtClean="0">
                <a:solidFill>
                  <a:srgbClr val="FFC000"/>
                </a:solidFill>
              </a:rPr>
              <a:t>Completed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4488" lvl="1" indent="-344488">
              <a:spcBef>
                <a:spcPts val="20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en-US" sz="1050" dirty="0" smtClean="0">
                <a:solidFill>
                  <a:schemeClr val="tx1"/>
                </a:solidFill>
              </a:rPr>
              <a:t>State licensing applications (</a:t>
            </a:r>
            <a:r>
              <a:rPr lang="en-US" sz="1050" dirty="0" smtClean="0">
                <a:solidFill>
                  <a:srgbClr val="00B0F0"/>
                </a:solidFill>
              </a:rPr>
              <a:t>In Progress</a:t>
            </a:r>
            <a:r>
              <a:rPr lang="en-US" sz="1050" dirty="0" smtClean="0">
                <a:solidFill>
                  <a:schemeClr val="tx1"/>
                </a:solidFill>
              </a:rPr>
              <a:t>)				Occupancy Permit (</a:t>
            </a:r>
            <a:r>
              <a:rPr lang="en-US" sz="1050" dirty="0" smtClean="0">
                <a:solidFill>
                  <a:srgbClr val="FFC000"/>
                </a:solidFill>
              </a:rPr>
              <a:t>Completed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</a:p>
          <a:p>
            <a:pPr marL="344488" lvl="1" indent="-344488">
              <a:spcBef>
                <a:spcPts val="200"/>
              </a:spcBef>
              <a:spcAft>
                <a:spcPts val="400"/>
              </a:spcAft>
              <a:buFont typeface="+mj-lt"/>
              <a:buAutoNum type="arabicPeriod" startAt="8"/>
            </a:pPr>
            <a:r>
              <a:rPr lang="en-US" sz="1100" b="1" dirty="0" smtClean="0">
                <a:solidFill>
                  <a:srgbClr val="FFC000"/>
                </a:solidFill>
              </a:rPr>
              <a:t>Community Open House – September 14, 2023, 4:00 PM – 6:00 PM</a:t>
            </a:r>
            <a:endParaRPr lang="en-US" sz="1100" b="1" dirty="0">
              <a:solidFill>
                <a:srgbClr val="FFC000"/>
              </a:solidFill>
            </a:endParaRPr>
          </a:p>
          <a:p>
            <a:pPr lvl="1"/>
            <a:endParaRPr lang="en-US" sz="1900" dirty="0" smtClean="0">
              <a:solidFill>
                <a:schemeClr val="tx1"/>
              </a:solidFill>
            </a:endParaRPr>
          </a:p>
          <a:p>
            <a:pPr lvl="1"/>
            <a:endParaRPr lang="en-US" sz="19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349" y="257452"/>
            <a:ext cx="2516005" cy="1484262"/>
          </a:xfrm>
          <a:prstGeom prst="ellipse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95690" y="393125"/>
            <a:ext cx="2294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Updated: </a:t>
            </a:r>
            <a:r>
              <a:rPr lang="en-US" sz="1400" dirty="0"/>
              <a:t>9</a:t>
            </a:r>
            <a:r>
              <a:rPr lang="en-US" sz="1400" dirty="0" smtClean="0"/>
              <a:t>/8/2023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7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1FDC1E046B6E41AE9B71E21E70B939" ma:contentTypeVersion="11" ma:contentTypeDescription="Create a new document." ma:contentTypeScope="" ma:versionID="0ac1a17bfa75cf2c891723aee5d1c388">
  <xsd:schema xmlns:xsd="http://www.w3.org/2001/XMLSchema" xmlns:xs="http://www.w3.org/2001/XMLSchema" xmlns:p="http://schemas.microsoft.com/office/2006/metadata/properties" xmlns:ns3="d3cfd55b-1081-4aed-9681-33da698452cc" targetNamespace="http://schemas.microsoft.com/office/2006/metadata/properties" ma:root="true" ma:fieldsID="73b08cf359adcd9a53cafcbe6c2fac7a" ns3:_="">
    <xsd:import namespace="d3cfd55b-1081-4aed-9681-33da698452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fd55b-1081-4aed-9681-33da698452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B8CB8B-D4D7-4889-8AD8-DC204D4286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78DF01-CCA5-47DC-B7E7-A8FDCCDBDD72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d3cfd55b-1081-4aed-9681-33da698452c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A90272-BC29-4A74-96EE-994C811700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cfd55b-1081-4aed-9681-33da69845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1687</TotalTime>
  <Words>408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Project Milestone 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BLAISDELL CENTER</dc:title>
  <dc:creator>Dave Rinfrette</dc:creator>
  <cp:lastModifiedBy>Tom Madine</cp:lastModifiedBy>
  <cp:revision>128</cp:revision>
  <cp:lastPrinted>2022-06-14T13:44:45Z</cp:lastPrinted>
  <dcterms:created xsi:type="dcterms:W3CDTF">2020-02-11T19:00:12Z</dcterms:created>
  <dcterms:modified xsi:type="dcterms:W3CDTF">2023-09-09T17:01:26Z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0x010100191FDC1E046B6E41AE9B71E21E70B939</vt:lpwstr>
  </property>
</Properties>
</file>